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7A1E39-DF9B-4B09-AE62-7376DCA89B03}" v="1" dt="2024-11-18T05:44:10.0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18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RES MOHAMMED BAHAMDAN" userId="a5a4703c-412d-443e-941a-8130e55355c6" providerId="ADAL" clId="{FF7A1E39-DF9B-4B09-AE62-7376DCA89B03}"/>
    <pc:docChg chg="modSld">
      <pc:chgData name="FARES MOHAMMED BAHAMDAN" userId="a5a4703c-412d-443e-941a-8130e55355c6" providerId="ADAL" clId="{FF7A1E39-DF9B-4B09-AE62-7376DCA89B03}" dt="2024-11-18T05:44:10.026" v="0"/>
      <pc:docMkLst>
        <pc:docMk/>
      </pc:docMkLst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56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57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58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59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0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1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2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3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4"/>
        </pc:sldMkLst>
      </pc:sldChg>
      <pc:sldChg chg="modTransition">
        <pc:chgData name="FARES MOHAMMED BAHAMDAN" userId="a5a4703c-412d-443e-941a-8130e55355c6" providerId="ADAL" clId="{FF7A1E39-DF9B-4B09-AE62-7376DCA89B03}" dt="2024-11-18T05:44:10.026" v="0"/>
        <pc:sldMkLst>
          <pc:docMk/>
          <pc:sldMk cId="0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673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4240" y="1177528"/>
            <a:ext cx="7508319" cy="211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00"/>
              </a:lnSpc>
              <a:buNone/>
            </a:pPr>
            <a:r>
              <a:rPr lang="en-US" sz="6650" b="1" kern="0" spc="-133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ICS 474 Project: Uber Data Analysis</a:t>
            </a:r>
            <a:endParaRPr lang="en-US" sz="6650" dirty="0"/>
          </a:p>
        </p:txBody>
      </p:sp>
      <p:sp>
        <p:nvSpPr>
          <p:cNvPr id="4" name="Text 1"/>
          <p:cNvSpPr/>
          <p:nvPr/>
        </p:nvSpPr>
        <p:spPr>
          <a:xfrm>
            <a:off x="6304240" y="3644265"/>
            <a:ext cx="7508319" cy="1121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Uber trip data, exploring patterns in urban mobility. Our project covers data understanding, preprocessing, modeling, and visualization to derive insights from transportation data.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304240" y="5028724"/>
            <a:ext cx="7508319" cy="2023348"/>
          </a:xfrm>
          <a:prstGeom prst="roundRect">
            <a:avLst>
              <a:gd name="adj" fmla="val 485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11860" y="5036344"/>
            <a:ext cx="7493079" cy="6693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45461" y="5184100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Fares Bahamdan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295811" y="5184100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201943050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311860" y="5705713"/>
            <a:ext cx="7493079" cy="66936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45461" y="5853470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Abdullah Altassan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295811" y="5853470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201969370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11860" y="6375083"/>
            <a:ext cx="7493079" cy="66936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45461" y="6522839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Abdulaziz Almesfer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295811" y="6522839"/>
            <a:ext cx="3275528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201918130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3526" y="641985"/>
            <a:ext cx="7509748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00"/>
              </a:lnSpc>
              <a:buNone/>
            </a:pPr>
            <a:r>
              <a:rPr lang="en-US" sz="4800" b="1" kern="0" spc="-97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Conclusions and Future Work</a:t>
            </a:r>
            <a:endParaRPr lang="en-US" sz="4800" dirty="0"/>
          </a:p>
        </p:txBody>
      </p:sp>
      <p:sp>
        <p:nvSpPr>
          <p:cNvPr id="4" name="Shape 1"/>
          <p:cNvSpPr/>
          <p:nvPr/>
        </p:nvSpPr>
        <p:spPr>
          <a:xfrm>
            <a:off x="6303526" y="2787134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91168" y="2865834"/>
            <a:ext cx="15001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50" dirty="0"/>
          </a:p>
        </p:txBody>
      </p:sp>
      <p:sp>
        <p:nvSpPr>
          <p:cNvPr id="6" name="Text 3"/>
          <p:cNvSpPr/>
          <p:nvPr/>
        </p:nvSpPr>
        <p:spPr>
          <a:xfrm>
            <a:off x="7062311" y="2787134"/>
            <a:ext cx="30644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062311" y="3310176"/>
            <a:ext cx="675096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 model effectively predicts trip distances based on start location, category, and purpose.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303526" y="4553307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65570" y="4632007"/>
            <a:ext cx="201216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50" dirty="0"/>
          </a:p>
        </p:txBody>
      </p:sp>
      <p:sp>
        <p:nvSpPr>
          <p:cNvPr id="10" name="Text 7"/>
          <p:cNvSpPr/>
          <p:nvPr/>
        </p:nvSpPr>
        <p:spPr>
          <a:xfrm>
            <a:off x="7062311" y="4553307"/>
            <a:ext cx="30644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Limitations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062311" y="5076349"/>
            <a:ext cx="675096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varies for different trip types and distances.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303526" y="6319480"/>
            <a:ext cx="525304" cy="525304"/>
          </a:xfrm>
          <a:prstGeom prst="roundRect">
            <a:avLst>
              <a:gd name="adj" fmla="val 18668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65689" y="6398181"/>
            <a:ext cx="200858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b="1" kern="0" spc="-5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50" dirty="0"/>
          </a:p>
        </p:txBody>
      </p:sp>
      <p:sp>
        <p:nvSpPr>
          <p:cNvPr id="14" name="Text 11"/>
          <p:cNvSpPr/>
          <p:nvPr/>
        </p:nvSpPr>
        <p:spPr>
          <a:xfrm>
            <a:off x="7062311" y="6319480"/>
            <a:ext cx="30644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kern="0" spc="-48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Improvements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062311" y="6842522"/>
            <a:ext cx="6750963" cy="746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Incorporate more features, explore advanced algorithms, and gather more diverse data for better predictions.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610" y="2651760"/>
            <a:ext cx="4869061" cy="29259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437" y="143898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Overview</a:t>
            </a:r>
            <a:endParaRPr lang="en-US" sz="5100" dirty="0"/>
          </a:p>
        </p:txBody>
      </p:sp>
      <p:sp>
        <p:nvSpPr>
          <p:cNvPr id="5" name="Shape 1"/>
          <p:cNvSpPr/>
          <p:nvPr/>
        </p:nvSpPr>
        <p:spPr>
          <a:xfrm>
            <a:off x="6350437" y="2896910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2"/>
          <p:cNvSpPr/>
          <p:nvPr/>
        </p:nvSpPr>
        <p:spPr>
          <a:xfrm>
            <a:off x="6548795" y="2980134"/>
            <a:ext cx="158710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7" name="Text 3"/>
          <p:cNvSpPr/>
          <p:nvPr/>
        </p:nvSpPr>
        <p:spPr>
          <a:xfrm>
            <a:off x="7152680" y="2896910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Source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152680" y="3450074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Uber dataset with 1,155 rows and 7 columns.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6350437" y="436959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6521768" y="4452818"/>
            <a:ext cx="212646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1" name="Text 7"/>
          <p:cNvSpPr/>
          <p:nvPr/>
        </p:nvSpPr>
        <p:spPr>
          <a:xfrm>
            <a:off x="7152680" y="436959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</a:t>
            </a:r>
            <a:endParaRPr lang="en-US" sz="2550" dirty="0"/>
          </a:p>
        </p:txBody>
      </p:sp>
      <p:sp>
        <p:nvSpPr>
          <p:cNvPr id="12" name="Text 8"/>
          <p:cNvSpPr/>
          <p:nvPr/>
        </p:nvSpPr>
        <p:spPr>
          <a:xfrm>
            <a:off x="7152680" y="492275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Urban mobility and transportation efficiency insights.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437" y="584227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1524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522006" y="5925502"/>
            <a:ext cx="212288" cy="388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3050" b="1" kern="0" spc="-6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5" name="Text 11"/>
          <p:cNvSpPr/>
          <p:nvPr/>
        </p:nvSpPr>
        <p:spPr>
          <a:xfrm>
            <a:off x="7152680" y="5842278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2550" dirty="0"/>
          </a:p>
        </p:txBody>
      </p:sp>
      <p:sp>
        <p:nvSpPr>
          <p:cNvPr id="16" name="Text 12"/>
          <p:cNvSpPr/>
          <p:nvPr/>
        </p:nvSpPr>
        <p:spPr>
          <a:xfrm>
            <a:off x="7152680" y="639544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 dates, categories, locations, miles, and purposes.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5039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Exploration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69212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Missing Values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864037" y="334398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out of 7 categories have missing values. Purpose column affects model prediction.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269212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Duplicates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5372695" y="334398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Abnormal duplication in START_DATE and END_DATE. One whole row duplicated.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2692122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Statistical Summary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9881354" y="3343989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Miles show large variety. Possible outliers indicated by high max relative to 75th percentile.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5028962"/>
            <a:ext cx="7924800" cy="193548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00683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350"/>
              </a:lnSpc>
              <a:buNone/>
            </a:pPr>
            <a:r>
              <a:rPr lang="en-US" sz="5100" b="1" kern="0" spc="-10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Distribution</a:t>
            </a:r>
            <a:endParaRPr lang="en-US" sz="5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004417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8565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Miles Distribution</a:t>
            </a:r>
            <a:endParaRPr lang="en-US" sz="2550" dirty="0"/>
          </a:p>
        </p:txBody>
      </p:sp>
      <p:sp>
        <p:nvSpPr>
          <p:cNvPr id="5" name="Text 2"/>
          <p:cNvSpPr/>
          <p:nvPr/>
        </p:nvSpPr>
        <p:spPr>
          <a:xfrm>
            <a:off x="864037" y="6738818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Box plot shows distribution of miles in quartiles, including outliers except extreme ones.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342" y="2004417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85654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b="1" kern="0" spc="-5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Outlier Detection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7500342" y="6738818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kern="0" spc="-39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Scatter plot displays all outliers, including extreme ones, in the miles data.</a:t>
            </a:r>
            <a:endParaRPr lang="en-US" sz="1900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99" y="913090"/>
            <a:ext cx="4891683" cy="6403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8885" y="654368"/>
            <a:ext cx="6243757" cy="780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100"/>
              </a:lnSpc>
              <a:buNone/>
            </a:pPr>
            <a:r>
              <a:rPr lang="en-US" sz="4900" b="1" kern="0" spc="-98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Preprocessing</a:t>
            </a:r>
            <a:endParaRPr lang="en-US" sz="4900" dirty="0"/>
          </a:p>
        </p:txBody>
      </p:sp>
      <p:sp>
        <p:nvSpPr>
          <p:cNvPr id="5" name="Shape 1"/>
          <p:cNvSpPr/>
          <p:nvPr/>
        </p:nvSpPr>
        <p:spPr>
          <a:xfrm>
            <a:off x="6660356" y="1791533"/>
            <a:ext cx="30480" cy="5783699"/>
          </a:xfrm>
          <a:prstGeom prst="roundRect">
            <a:avLst>
              <a:gd name="adj" fmla="val 32775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912650" y="2311360"/>
            <a:ext cx="832485" cy="30480"/>
          </a:xfrm>
          <a:prstGeom prst="roundRect">
            <a:avLst>
              <a:gd name="adj" fmla="val 32775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408063" y="2059067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599158" y="2139315"/>
            <a:ext cx="152876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9" name="Text 5"/>
          <p:cNvSpPr/>
          <p:nvPr/>
        </p:nvSpPr>
        <p:spPr>
          <a:xfrm>
            <a:off x="7983736" y="2029301"/>
            <a:ext cx="3154085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Handling Missing Data</a:t>
            </a:r>
            <a:endParaRPr lang="en-US" sz="2450" dirty="0"/>
          </a:p>
        </p:txBody>
      </p:sp>
      <p:sp>
        <p:nvSpPr>
          <p:cNvPr id="10" name="Text 6"/>
          <p:cNvSpPr/>
          <p:nvPr/>
        </p:nvSpPr>
        <p:spPr>
          <a:xfrm>
            <a:off x="7983736" y="2562106"/>
            <a:ext cx="5814179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Filled missing values in PURPOSE column with "unknown" to preserve data integrity.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912650" y="4318516"/>
            <a:ext cx="832485" cy="30480"/>
          </a:xfrm>
          <a:prstGeom prst="roundRect">
            <a:avLst>
              <a:gd name="adj" fmla="val 32775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6408063" y="4066222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9"/>
          <p:cNvSpPr/>
          <p:nvPr/>
        </p:nvSpPr>
        <p:spPr>
          <a:xfrm>
            <a:off x="6573083" y="4146471"/>
            <a:ext cx="204907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14" name="Text 10"/>
          <p:cNvSpPr/>
          <p:nvPr/>
        </p:nvSpPr>
        <p:spPr>
          <a:xfrm>
            <a:off x="7983736" y="4036457"/>
            <a:ext cx="4282083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Encoding Categorical Variables</a:t>
            </a:r>
            <a:endParaRPr lang="en-US" sz="2450" dirty="0"/>
          </a:p>
        </p:txBody>
      </p:sp>
      <p:sp>
        <p:nvSpPr>
          <p:cNvPr id="15" name="Text 11"/>
          <p:cNvSpPr/>
          <p:nvPr/>
        </p:nvSpPr>
        <p:spPr>
          <a:xfrm>
            <a:off x="7983736" y="4569262"/>
            <a:ext cx="5814179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one-hot encoding for CATEGORY, START, STOP, and PURPOSE.</a:t>
            </a:r>
            <a:endParaRPr lang="en-US" sz="1850" dirty="0"/>
          </a:p>
        </p:txBody>
      </p:sp>
      <p:sp>
        <p:nvSpPr>
          <p:cNvPr id="16" name="Shape 12"/>
          <p:cNvSpPr/>
          <p:nvPr/>
        </p:nvSpPr>
        <p:spPr>
          <a:xfrm>
            <a:off x="6912650" y="6325672"/>
            <a:ext cx="832485" cy="30480"/>
          </a:xfrm>
          <a:prstGeom prst="roundRect">
            <a:avLst>
              <a:gd name="adj" fmla="val 327756"/>
            </a:avLst>
          </a:prstGeom>
          <a:solidFill>
            <a:srgbClr val="48367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6408063" y="6073378"/>
            <a:ext cx="535067" cy="535067"/>
          </a:xfrm>
          <a:prstGeom prst="roundRect">
            <a:avLst>
              <a:gd name="adj" fmla="val 1867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6573322" y="6153626"/>
            <a:ext cx="204549" cy="374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b="1" kern="0" spc="-5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7983736" y="6043613"/>
            <a:ext cx="3121819" cy="39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kern="0" spc="-4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Scaling</a:t>
            </a:r>
            <a:endParaRPr lang="en-US" sz="2450" dirty="0"/>
          </a:p>
        </p:txBody>
      </p:sp>
      <p:sp>
        <p:nvSpPr>
          <p:cNvPr id="20" name="Text 16"/>
          <p:cNvSpPr/>
          <p:nvPr/>
        </p:nvSpPr>
        <p:spPr>
          <a:xfrm>
            <a:off x="7983736" y="6576417"/>
            <a:ext cx="5814179" cy="761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Applied scaling to MILES and DURATION for distance-based algorithms like KNN and SVR.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301" y="675084"/>
            <a:ext cx="5467231" cy="683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kern="0" spc="-86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Approach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15301" y="1670804"/>
            <a:ext cx="7686199" cy="1564600"/>
          </a:xfrm>
          <a:prstGeom prst="roundRect">
            <a:avLst>
              <a:gd name="adj" fmla="val 5591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31161" y="1886664"/>
            <a:ext cx="273355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Algorithm Selection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431161" y="2353270"/>
            <a:ext cx="7254478" cy="666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Chose Gradient Boosting Regressor for its high predictive power and ability to handle diverse data patterns.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5301" y="3443645"/>
            <a:ext cx="7686199" cy="1231463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6431161" y="3659505"/>
            <a:ext cx="273355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Splitting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431161" y="4126111"/>
            <a:ext cx="725447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80% for training and 20% for testing to simulate real-world scenarios.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5301" y="4883348"/>
            <a:ext cx="7686199" cy="1231463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31161" y="5099209"/>
            <a:ext cx="273355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431161" y="5565815"/>
            <a:ext cx="725447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Adjusted hyperparameters using GridSearchCV for optimal performance.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5301" y="6323052"/>
            <a:ext cx="7686199" cy="1231463"/>
          </a:xfrm>
          <a:prstGeom prst="roundRect">
            <a:avLst>
              <a:gd name="adj" fmla="val 71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431161" y="6538913"/>
            <a:ext cx="2733556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43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Evaluation Metrics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6431161" y="7005518"/>
            <a:ext cx="7254478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kern="0" spc="-33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R², MAE, and RMSE to assess model performance comprehensively.</a:t>
            </a:r>
            <a:endParaRPr lang="en-US" sz="16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32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3692962"/>
            <a:ext cx="6033849" cy="754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900"/>
              </a:lnSpc>
              <a:buNone/>
            </a:pPr>
            <a:r>
              <a:rPr lang="en-US" sz="4750" b="1" kern="0" spc="-95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Performance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04505" y="4791908"/>
            <a:ext cx="13021389" cy="1991558"/>
          </a:xfrm>
          <a:prstGeom prst="roundRect">
            <a:avLst>
              <a:gd name="adj" fmla="val 48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12125" y="4799528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42154" y="4945023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297442" y="4945023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R² Score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7548920" y="4945023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MAE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800398" y="4945023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RMSE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2125" y="5458301"/>
            <a:ext cx="13006149" cy="658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42154" y="5603796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4297442" y="5603796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0.94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8920" y="5603796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2.85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0800398" y="5603796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3.63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812125" y="6117074"/>
            <a:ext cx="13006149" cy="658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1042154" y="6262568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4297442" y="6262568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0.93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7548920" y="6262568"/>
            <a:ext cx="278427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3.18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800398" y="6262568"/>
            <a:ext cx="2788087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3.92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804505" y="7041952"/>
            <a:ext cx="13021389" cy="367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kern="0" spc="-36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Gradient Boosting Regressor outperformed other models, explaining 94% of variability in MILES with lowest error rates.</a:t>
            </a:r>
            <a:endParaRPr lang="en-US" sz="1800"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18" y="1671518"/>
            <a:ext cx="4886563" cy="488656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6386" y="661273"/>
            <a:ext cx="6299954" cy="787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b="1" kern="0" spc="-9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 Importance</a:t>
            </a:r>
            <a:endParaRPr lang="en-US" sz="49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86" y="1808559"/>
            <a:ext cx="1199912" cy="191988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886224" y="2048470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START</a:t>
            </a:r>
            <a:endParaRPr lang="en-US" sz="2450" dirty="0"/>
          </a:p>
        </p:txBody>
      </p:sp>
      <p:sp>
        <p:nvSpPr>
          <p:cNvPr id="7" name="Text 2"/>
          <p:cNvSpPr/>
          <p:nvPr/>
        </p:nvSpPr>
        <p:spPr>
          <a:xfrm>
            <a:off x="7886224" y="2586157"/>
            <a:ext cx="5904190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 of the trip is the most influential feature.</a:t>
            </a:r>
            <a:endParaRPr lang="en-US" sz="18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386" y="3728442"/>
            <a:ext cx="1199912" cy="1919883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7886224" y="3968353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CATEGORY</a:t>
            </a:r>
            <a:endParaRPr lang="en-US" sz="2450" dirty="0"/>
          </a:p>
        </p:txBody>
      </p:sp>
      <p:sp>
        <p:nvSpPr>
          <p:cNvPr id="10" name="Text 4"/>
          <p:cNvSpPr/>
          <p:nvPr/>
        </p:nvSpPr>
        <p:spPr>
          <a:xfrm>
            <a:off x="7886224" y="4506039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Trip type (business/personal) significantly impacts distance.</a:t>
            </a:r>
            <a:endParaRPr lang="en-US" sz="18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6386" y="5648325"/>
            <a:ext cx="1199912" cy="191988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886224" y="5888236"/>
            <a:ext cx="3149918" cy="393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b="1" kern="0" spc="-50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PURPOSE</a:t>
            </a:r>
            <a:endParaRPr lang="en-US" sz="2450" dirty="0"/>
          </a:p>
        </p:txBody>
      </p:sp>
      <p:sp>
        <p:nvSpPr>
          <p:cNvPr id="13" name="Text 6"/>
          <p:cNvSpPr/>
          <p:nvPr/>
        </p:nvSpPr>
        <p:spPr>
          <a:xfrm>
            <a:off x="7886224" y="6425922"/>
            <a:ext cx="5904190" cy="7679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Reason for the trip plays a crucial role in determining miles.</a:t>
            </a:r>
            <a:endParaRPr lang="en-US" sz="1850" dirty="0"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226" y="524232"/>
            <a:ext cx="5004435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b="1" kern="0" spc="-79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829" y="1325924"/>
            <a:ext cx="5069743" cy="318856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71" y="1325924"/>
            <a:ext cx="4631377" cy="3188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1010F-0ABA-5D8B-B5A3-E5F8C2087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2259" y="4582752"/>
            <a:ext cx="5646625" cy="35452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433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Petrona Bold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FARES MOHAMMED BAHAMDAN</cp:lastModifiedBy>
  <cp:revision>2</cp:revision>
  <dcterms:created xsi:type="dcterms:W3CDTF">2024-11-17T20:17:23Z</dcterms:created>
  <dcterms:modified xsi:type="dcterms:W3CDTF">2024-11-18T05:44:20Z</dcterms:modified>
</cp:coreProperties>
</file>